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24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B059F30-89D7-4E7E-8795-0D2F7037CCDC}" type="datetimeFigureOut">
              <a:rPr lang="en-US" smtClean="0"/>
              <a:t>6/24/2012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E788073-3C13-4799-B2CF-C9932642D392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59F30-89D7-4E7E-8795-0D2F7037CCDC}" type="datetimeFigureOut">
              <a:rPr lang="en-US" smtClean="0"/>
              <a:t>6/24/2012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88073-3C13-4799-B2CF-C9932642D39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59F30-89D7-4E7E-8795-0D2F7037CCDC}" type="datetimeFigureOut">
              <a:rPr lang="en-US" smtClean="0"/>
              <a:t>6/24/2012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88073-3C13-4799-B2CF-C9932642D39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B059F30-89D7-4E7E-8795-0D2F7037CCDC}" type="datetimeFigureOut">
              <a:rPr lang="en-US" smtClean="0"/>
              <a:t>6/24/2012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E788073-3C13-4799-B2CF-C9932642D39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B059F30-89D7-4E7E-8795-0D2F7037CCDC}" type="datetimeFigureOut">
              <a:rPr lang="en-US" smtClean="0"/>
              <a:t>6/24/2012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E788073-3C13-4799-B2CF-C9932642D392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59F30-89D7-4E7E-8795-0D2F7037CCDC}" type="datetimeFigureOut">
              <a:rPr lang="en-US" smtClean="0"/>
              <a:t>6/24/2012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88073-3C13-4799-B2CF-C9932642D39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59F30-89D7-4E7E-8795-0D2F7037CCDC}" type="datetimeFigureOut">
              <a:rPr lang="en-US" smtClean="0"/>
              <a:t>6/24/2012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88073-3C13-4799-B2CF-C9932642D39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B059F30-89D7-4E7E-8795-0D2F7037CCDC}" type="datetimeFigureOut">
              <a:rPr lang="en-US" smtClean="0"/>
              <a:t>6/24/2012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E788073-3C13-4799-B2CF-C9932642D39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59F30-89D7-4E7E-8795-0D2F7037CCDC}" type="datetimeFigureOut">
              <a:rPr lang="en-US" smtClean="0"/>
              <a:t>6/24/2012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88073-3C13-4799-B2CF-C9932642D39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B059F30-89D7-4E7E-8795-0D2F7037CCDC}" type="datetimeFigureOut">
              <a:rPr lang="en-US" smtClean="0"/>
              <a:t>6/24/2012</a:t>
            </a:fld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E788073-3C13-4799-B2CF-C9932642D39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B059F30-89D7-4E7E-8795-0D2F7037CCDC}" type="datetimeFigureOut">
              <a:rPr lang="en-US" smtClean="0"/>
              <a:t>6/24/2012</a:t>
            </a:fld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E788073-3C13-4799-B2CF-C9932642D39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B059F30-89D7-4E7E-8795-0D2F7037CCDC}" type="datetimeFigureOut">
              <a:rPr lang="en-US" smtClean="0"/>
              <a:t>6/24/2012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E788073-3C13-4799-B2CF-C9932642D392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25" r:id="rId1"/>
    <p:sldLayoutId id="2147484226" r:id="rId2"/>
    <p:sldLayoutId id="2147484227" r:id="rId3"/>
    <p:sldLayoutId id="2147484228" r:id="rId4"/>
    <p:sldLayoutId id="2147484229" r:id="rId5"/>
    <p:sldLayoutId id="2147484230" r:id="rId6"/>
    <p:sldLayoutId id="2147484231" r:id="rId7"/>
    <p:sldLayoutId id="2147484232" r:id="rId8"/>
    <p:sldLayoutId id="2147484233" r:id="rId9"/>
    <p:sldLayoutId id="2147484234" r:id="rId10"/>
    <p:sldLayoutId id="214748423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62200" y="1600200"/>
            <a:ext cx="6172200" cy="1894362"/>
          </a:xfrm>
        </p:spPr>
        <p:txBody>
          <a:bodyPr>
            <a:normAutofit fontScale="90000"/>
          </a:bodyPr>
          <a:lstStyle/>
          <a:p>
            <a:r>
              <a:rPr lang="en-US" sz="5300" dirty="0" smtClean="0"/>
              <a:t>Teaching Gem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sz="2700" dirty="0" smtClean="0"/>
              <a:t>Advice from </a:t>
            </a:r>
            <a:r>
              <a:rPr lang="en-US" sz="2700" u="sng" dirty="0" smtClean="0"/>
              <a:t>Teach like a Champion</a:t>
            </a:r>
            <a:r>
              <a:rPr lang="en-US" u="sng" dirty="0" smtClean="0"/>
              <a:t/>
            </a:r>
            <a:br>
              <a:rPr lang="en-US" u="sng" dirty="0" smtClean="0"/>
            </a:br>
            <a:r>
              <a:rPr lang="en-US" sz="2700" dirty="0" smtClean="0"/>
              <a:t>by Doug Lemov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sz="2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Celeste Eustis – MIT </a:t>
            </a:r>
          </a:p>
          <a:p>
            <a:r>
              <a:rPr lang="en-US" dirty="0" smtClean="0"/>
              <a:t>June, 25 2012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734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800" dirty="0" smtClean="0"/>
              <a:t>How do I integrate energetic routines to help keep all students positively engaged without losing the momentum in my lesson?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5479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“Props”  (AKA“Shout-outs” or “Ups”)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A “Prop” is a public form of praise for students who exemplify certain classroom virtues. 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Examples of when you might use </a:t>
            </a:r>
            <a:r>
              <a:rPr lang="en-US" i="1" dirty="0" smtClean="0"/>
              <a:t>props </a:t>
            </a:r>
          </a:p>
          <a:p>
            <a:pPr>
              <a:buFontTx/>
              <a:buChar char="-"/>
            </a:pPr>
            <a:r>
              <a:rPr lang="en-US" dirty="0" smtClean="0"/>
              <a:t>When a student answers a question </a:t>
            </a:r>
          </a:p>
          <a:p>
            <a:pPr>
              <a:buFontTx/>
              <a:buChar char="-"/>
            </a:pPr>
            <a:r>
              <a:rPr lang="en-US" dirty="0" smtClean="0"/>
              <a:t>When a student is on task, following directions etc… </a:t>
            </a:r>
          </a:p>
          <a:p>
            <a:pPr>
              <a:buFontTx/>
              <a:buChar char="-"/>
            </a:pPr>
            <a:r>
              <a:rPr lang="en-US" i="1" dirty="0" smtClean="0"/>
              <a:t>Props</a:t>
            </a:r>
            <a:r>
              <a:rPr lang="en-US" dirty="0" smtClean="0"/>
              <a:t> </a:t>
            </a:r>
            <a:r>
              <a:rPr lang="en-US" dirty="0"/>
              <a:t>are not going to work for everyone in every </a:t>
            </a:r>
            <a:r>
              <a:rPr lang="en-US" dirty="0" smtClean="0"/>
              <a:t>situation. Is there a situation where this kind of strategy would not be beneficial? </a:t>
            </a:r>
            <a:endParaRPr lang="en-US" dirty="0"/>
          </a:p>
          <a:p>
            <a:pPr>
              <a:buFontTx/>
              <a:buChar char="-"/>
            </a:pPr>
            <a:endParaRPr lang="en-US" dirty="0" smtClean="0"/>
          </a:p>
          <a:p>
            <a:pPr>
              <a:buFontTx/>
              <a:buChar char="-"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205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 smtClean="0"/>
              <a:t>5 Keys to successful </a:t>
            </a:r>
            <a:r>
              <a:rPr lang="en-US" i="1" dirty="0" smtClean="0"/>
              <a:t>Props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990600"/>
            <a:ext cx="7467600" cy="5638800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en-US" sz="76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7600" dirty="0" smtClean="0">
                <a:solidFill>
                  <a:srgbClr val="FF0000"/>
                </a:solidFill>
              </a:rPr>
              <a:t>1. </a:t>
            </a:r>
            <a:r>
              <a:rPr lang="en-US" sz="7600" i="1" dirty="0" smtClean="0"/>
              <a:t>Quick </a:t>
            </a:r>
          </a:p>
          <a:p>
            <a:pPr marL="0" indent="0">
              <a:buNone/>
            </a:pPr>
            <a:r>
              <a:rPr lang="en-US" sz="7600" i="1" dirty="0"/>
              <a:t>	</a:t>
            </a:r>
            <a:r>
              <a:rPr lang="en-US" sz="7600" i="1" dirty="0" smtClean="0"/>
              <a:t>Props</a:t>
            </a:r>
            <a:r>
              <a:rPr lang="en-US" sz="7600" dirty="0" smtClean="0"/>
              <a:t> should take less than five seconds. Be short so the energy level stays high. </a:t>
            </a:r>
          </a:p>
          <a:p>
            <a:pPr marL="0" indent="0">
              <a:buNone/>
            </a:pPr>
            <a:endParaRPr lang="en-US" sz="7600" dirty="0"/>
          </a:p>
          <a:p>
            <a:pPr marL="0" indent="0">
              <a:buNone/>
            </a:pPr>
            <a:r>
              <a:rPr lang="en-US" sz="7600" dirty="0" smtClean="0">
                <a:solidFill>
                  <a:srgbClr val="FF0000"/>
                </a:solidFill>
              </a:rPr>
              <a:t>2. </a:t>
            </a:r>
            <a:r>
              <a:rPr lang="en-US" sz="7600" i="1" dirty="0" smtClean="0"/>
              <a:t>Visceral </a:t>
            </a:r>
          </a:p>
          <a:p>
            <a:pPr marL="0" indent="0">
              <a:buNone/>
            </a:pPr>
            <a:r>
              <a:rPr lang="en-US" sz="7600" i="1" dirty="0" smtClean="0"/>
              <a:t>	Props</a:t>
            </a:r>
            <a:r>
              <a:rPr lang="en-US" sz="7600" dirty="0" smtClean="0"/>
              <a:t> are often better when they rely on movement or sound. Repeated phrases can become tiresome.</a:t>
            </a:r>
          </a:p>
          <a:p>
            <a:pPr marL="0" indent="0">
              <a:buNone/>
            </a:pPr>
            <a:endParaRPr lang="en-US" sz="7600" i="1" dirty="0" smtClean="0"/>
          </a:p>
          <a:p>
            <a:pPr marL="0" indent="0">
              <a:buNone/>
            </a:pPr>
            <a:r>
              <a:rPr lang="en-US" sz="7600" dirty="0" smtClean="0">
                <a:solidFill>
                  <a:srgbClr val="FF0000"/>
                </a:solidFill>
              </a:rPr>
              <a:t>3. </a:t>
            </a:r>
            <a:r>
              <a:rPr lang="en-US" sz="7600" i="1" dirty="0" smtClean="0"/>
              <a:t>Universal </a:t>
            </a:r>
          </a:p>
          <a:p>
            <a:pPr marL="0" indent="0">
              <a:buNone/>
            </a:pPr>
            <a:r>
              <a:rPr lang="en-US" sz="7600" i="1" dirty="0"/>
              <a:t>	</a:t>
            </a:r>
            <a:r>
              <a:rPr lang="en-US" sz="7600" dirty="0" smtClean="0"/>
              <a:t>Everybody joins in. Everyone is engaged. </a:t>
            </a:r>
          </a:p>
          <a:p>
            <a:pPr marL="0" indent="0">
              <a:buNone/>
            </a:pPr>
            <a:endParaRPr lang="en-US" sz="7600" dirty="0" smtClean="0"/>
          </a:p>
          <a:p>
            <a:pPr marL="0" indent="0">
              <a:buNone/>
            </a:pPr>
            <a:r>
              <a:rPr lang="en-US" sz="7600" dirty="0" smtClean="0">
                <a:solidFill>
                  <a:srgbClr val="FF0000"/>
                </a:solidFill>
              </a:rPr>
              <a:t>4. </a:t>
            </a:r>
            <a:r>
              <a:rPr lang="en-US" sz="7600" i="1" dirty="0" smtClean="0"/>
              <a:t>Enthusiastic </a:t>
            </a:r>
          </a:p>
          <a:p>
            <a:pPr marL="0" indent="0">
              <a:buNone/>
            </a:pPr>
            <a:r>
              <a:rPr lang="en-US" sz="7600" i="1" dirty="0"/>
              <a:t>	</a:t>
            </a:r>
            <a:r>
              <a:rPr lang="en-US" sz="7600" i="1" dirty="0" smtClean="0"/>
              <a:t>Props</a:t>
            </a:r>
            <a:r>
              <a:rPr lang="en-US" sz="7600" dirty="0" smtClean="0"/>
              <a:t> should be lively and fun! They can provide a break in the routine and help energize students.</a:t>
            </a:r>
          </a:p>
          <a:p>
            <a:pPr marL="0" indent="0">
              <a:buNone/>
            </a:pPr>
            <a:endParaRPr lang="en-US" sz="7600" i="1" dirty="0"/>
          </a:p>
          <a:p>
            <a:pPr marL="0" indent="0">
              <a:buNone/>
            </a:pPr>
            <a:r>
              <a:rPr lang="en-US" sz="7600" dirty="0" smtClean="0">
                <a:solidFill>
                  <a:srgbClr val="FF0000"/>
                </a:solidFill>
              </a:rPr>
              <a:t>5. </a:t>
            </a:r>
            <a:r>
              <a:rPr lang="en-US" sz="7600" i="1" dirty="0" smtClean="0"/>
              <a:t>Evolving </a:t>
            </a:r>
          </a:p>
          <a:p>
            <a:pPr marL="0" indent="0">
              <a:buNone/>
            </a:pPr>
            <a:r>
              <a:rPr lang="en-US" sz="7600" i="1" dirty="0"/>
              <a:t>	</a:t>
            </a:r>
            <a:r>
              <a:rPr lang="en-US" sz="7600" dirty="0" smtClean="0"/>
              <a:t>Give students choice. If students are constantly thinking of new </a:t>
            </a:r>
            <a:r>
              <a:rPr lang="en-US" sz="7600" i="1" dirty="0" smtClean="0"/>
              <a:t>props</a:t>
            </a:r>
            <a:r>
              <a:rPr lang="en-US" sz="7600" dirty="0" smtClean="0"/>
              <a:t> they will not become bored by using them.</a:t>
            </a:r>
            <a:endParaRPr lang="en-US" sz="7600" i="1" dirty="0" smtClean="0"/>
          </a:p>
          <a:p>
            <a:pPr marL="0" indent="0">
              <a:buNone/>
            </a:pPr>
            <a:r>
              <a:rPr lang="en-US" sz="7600" i="1" dirty="0">
                <a:solidFill>
                  <a:srgbClr val="FF0000"/>
                </a:solidFill>
              </a:rPr>
              <a:t>	</a:t>
            </a:r>
            <a:endParaRPr lang="en-US" sz="76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i="1" dirty="0" smtClean="0"/>
          </a:p>
          <a:p>
            <a:pPr marL="0" indent="0">
              <a:buNone/>
            </a:pPr>
            <a:r>
              <a:rPr lang="en-US" i="1" dirty="0">
                <a:solidFill>
                  <a:srgbClr val="FF0000"/>
                </a:solidFill>
              </a:rPr>
              <a:t>	</a:t>
            </a:r>
            <a:endParaRPr lang="en-US" i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4059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</a:t>
            </a:r>
            <a:r>
              <a:rPr lang="en-US" i="1" dirty="0" smtClean="0"/>
              <a:t>Prop</a:t>
            </a:r>
            <a:r>
              <a:rPr lang="en-US" dirty="0" smtClean="0"/>
              <a:t> ideas: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“Two Snaps, Two Stomps” 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“The Rollercoaster”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“chug, chug, chug…woooooo.” – hands moving. 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“The Lawnmower” 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“Hot Pepper” </a:t>
            </a:r>
          </a:p>
          <a:p>
            <a:pPr marL="365760" lvl="1" indent="0">
              <a:buNone/>
            </a:pPr>
            <a:r>
              <a:rPr lang="en-US" dirty="0"/>
              <a:t>	</a:t>
            </a:r>
            <a:r>
              <a:rPr lang="en-US" dirty="0" smtClean="0"/>
              <a:t>Hold an imaginary hot pepper, bite, “tsssssss”</a:t>
            </a:r>
          </a:p>
          <a:p>
            <a:endParaRPr lang="en-US" dirty="0"/>
          </a:p>
          <a:p>
            <a:r>
              <a:rPr lang="en-US" dirty="0" smtClean="0"/>
              <a:t>“Two hands”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957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Now, your turn </a:t>
            </a:r>
            <a:r>
              <a:rPr lang="en-US" dirty="0" smtClean="0">
                <a:sym typeface="Wingdings" pitchFamily="2" charset="2"/>
              </a:rPr>
              <a:t>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365760" lvl="1" indent="0">
              <a:buNone/>
            </a:pPr>
            <a:r>
              <a:rPr lang="en-US" dirty="0" smtClean="0"/>
              <a:t>Think of a </a:t>
            </a:r>
            <a:r>
              <a:rPr lang="en-US" i="1" dirty="0" smtClean="0"/>
              <a:t>props </a:t>
            </a:r>
            <a:r>
              <a:rPr lang="en-US" dirty="0" smtClean="0"/>
              <a:t>that </a:t>
            </a:r>
            <a:r>
              <a:rPr lang="en-US" dirty="0" smtClean="0"/>
              <a:t>you could </a:t>
            </a:r>
            <a:r>
              <a:rPr lang="en-US" dirty="0" smtClean="0"/>
              <a:t>use with your students. </a:t>
            </a:r>
          </a:p>
          <a:p>
            <a:pPr marL="365760" lvl="1" indent="0">
              <a:buNone/>
            </a:pPr>
            <a:r>
              <a:rPr lang="en-US" dirty="0"/>
              <a:t>T</a:t>
            </a:r>
            <a:r>
              <a:rPr lang="en-US" dirty="0" smtClean="0"/>
              <a:t>hink </a:t>
            </a:r>
            <a:r>
              <a:rPr lang="en-US" dirty="0"/>
              <a:t>of a scenario where you would use this </a:t>
            </a:r>
            <a:r>
              <a:rPr lang="en-US" i="1" dirty="0"/>
              <a:t>props. </a:t>
            </a:r>
            <a:r>
              <a:rPr lang="en-US" dirty="0"/>
              <a:t>Turn and share your scenario and your </a:t>
            </a:r>
            <a:r>
              <a:rPr lang="en-US" i="1" dirty="0"/>
              <a:t>props </a:t>
            </a:r>
            <a:r>
              <a:rPr lang="en-US" dirty="0"/>
              <a:t>with a partner.</a:t>
            </a:r>
          </a:p>
          <a:p>
            <a:pPr marL="365760" lvl="1" indent="0">
              <a:buNone/>
            </a:pPr>
            <a:endParaRPr lang="en-US" dirty="0"/>
          </a:p>
          <a:p>
            <a:pPr marL="365760" lvl="1" indent="0">
              <a:buNone/>
            </a:pPr>
            <a:r>
              <a:rPr lang="en-US" dirty="0" smtClean="0"/>
              <a:t>Consider: </a:t>
            </a:r>
          </a:p>
          <a:p>
            <a:pPr lvl="1"/>
            <a:r>
              <a:rPr lang="en-US" dirty="0" smtClean="0"/>
              <a:t>Is this </a:t>
            </a:r>
            <a:r>
              <a:rPr lang="en-US" i="1" dirty="0" smtClean="0"/>
              <a:t>props </a:t>
            </a:r>
            <a:r>
              <a:rPr lang="en-US" dirty="0" smtClean="0"/>
              <a:t>appropriate for my grade level?</a:t>
            </a:r>
          </a:p>
          <a:p>
            <a:pPr lvl="1"/>
            <a:r>
              <a:rPr lang="en-US" dirty="0" smtClean="0"/>
              <a:t>Is it </a:t>
            </a:r>
            <a:r>
              <a:rPr lang="en-US" i="1" dirty="0" smtClean="0"/>
              <a:t>quick, visceral, universal </a:t>
            </a:r>
            <a:r>
              <a:rPr lang="en-US" dirty="0" smtClean="0"/>
              <a:t>and </a:t>
            </a:r>
            <a:r>
              <a:rPr lang="en-US" i="1" dirty="0" smtClean="0"/>
              <a:t>enthusiastic</a:t>
            </a:r>
            <a:r>
              <a:rPr lang="en-US" dirty="0" smtClean="0"/>
              <a:t>?</a:t>
            </a:r>
          </a:p>
          <a:p>
            <a:pPr lvl="1"/>
            <a:r>
              <a:rPr lang="en-US" dirty="0" smtClean="0"/>
              <a:t>How could you included student choice?</a:t>
            </a:r>
            <a:endParaRPr lang="en-US" dirty="0" smtClean="0"/>
          </a:p>
          <a:p>
            <a:pPr marL="365760" lvl="1" indent="0">
              <a:buNone/>
            </a:pPr>
            <a:endParaRPr lang="en-US" dirty="0" smtClean="0"/>
          </a:p>
          <a:p>
            <a:pPr marL="365760" lvl="1" indent="0">
              <a:buNone/>
            </a:pPr>
            <a:r>
              <a:rPr lang="en-US" i="1" dirty="0" smtClean="0"/>
              <a:t/>
            </a:r>
            <a:br>
              <a:rPr lang="en-US" i="1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6011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74</TotalTime>
  <Words>202</Words>
  <Application>Microsoft Office PowerPoint</Application>
  <PresentationFormat>On-screen Show (4:3)</PresentationFormat>
  <Paragraphs>61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Oriel</vt:lpstr>
      <vt:lpstr>Teaching Gem   Advice from Teach like a Champion by Doug Lemov  </vt:lpstr>
      <vt:lpstr>Question:</vt:lpstr>
      <vt:lpstr>“Props”  (AKA“Shout-outs” or “Ups”)</vt:lpstr>
      <vt:lpstr>5 Keys to successful Props</vt:lpstr>
      <vt:lpstr>Some Prop ideas:</vt:lpstr>
      <vt:lpstr>Now, your turn 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Teaching Gem   Advice from</dc:title>
  <dc:creator>Celeste</dc:creator>
  <cp:lastModifiedBy>Celeste</cp:lastModifiedBy>
  <cp:revision>10</cp:revision>
  <dcterms:created xsi:type="dcterms:W3CDTF">2012-06-25T04:25:47Z</dcterms:created>
  <dcterms:modified xsi:type="dcterms:W3CDTF">2012-06-25T05:47:26Z</dcterms:modified>
</cp:coreProperties>
</file>